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9" r:id="rId13"/>
    <p:sldId id="270" r:id="rId14"/>
    <p:sldId id="268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3"/>
    <p:restoredTop sz="94650"/>
  </p:normalViewPr>
  <p:slideViewPr>
    <p:cSldViewPr snapToGrid="0" snapToObjects="1">
      <p:cViewPr varScale="1">
        <p:scale>
          <a:sx n="124" d="100"/>
          <a:sy n="124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02997-C669-B347-9958-EB7BAF326B70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6A5E-8BBA-584F-B1E6-C0F3865FE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84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Routing Between Capsules</a:t>
            </a:r>
            <a:br>
              <a:rPr lang="en-US" dirty="0" smtClean="0"/>
            </a:br>
            <a:r>
              <a:rPr lang="en-US" sz="1600" dirty="0"/>
              <a:t>Sara Sabour, Nicholas Frosst, Geoffrey E </a:t>
            </a:r>
            <a:r>
              <a:rPr lang="en-US" sz="1600" dirty="0" smtClean="0"/>
              <a:t>Hinton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01127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Yangqi Su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Loss Function </a:t>
            </a:r>
            <a:r>
              <a:rPr lang="en-US" dirty="0" smtClean="0"/>
              <a:t>and </a:t>
            </a:r>
            <a:r>
              <a:rPr lang="en-US" b="1" dirty="0" smtClean="0"/>
              <a:t>Regularization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6632"/>
            <a:ext cx="10515600" cy="4351338"/>
          </a:xfrm>
        </p:spPr>
        <p:txBody>
          <a:bodyPr/>
          <a:lstStyle/>
          <a:p>
            <a:r>
              <a:rPr lang="en-US" b="1" dirty="0" smtClean="0"/>
              <a:t>Margin Loss Function</a:t>
            </a:r>
          </a:p>
          <a:p>
            <a:endParaRPr lang="en-US" dirty="0" smtClean="0"/>
          </a:p>
          <a:p>
            <a:r>
              <a:rPr lang="en-US" b="1" dirty="0" smtClean="0"/>
              <a:t>Reconstruction Loss as Regularization</a:t>
            </a:r>
            <a:endParaRPr lang="en-US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08" y="2030627"/>
            <a:ext cx="8094866" cy="430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536" y="3137448"/>
            <a:ext cx="5857009" cy="2649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85790" y="5601423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Sara </a:t>
            </a:r>
            <a:r>
              <a:rPr lang="en-US" sz="1400" dirty="0" err="1" smtClean="0"/>
              <a:t>Sabour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5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MINST:</a:t>
            </a:r>
          </a:p>
          <a:p>
            <a:pPr lvl="1"/>
            <a:r>
              <a:rPr lang="en-US" dirty="0" smtClean="0"/>
              <a:t>Baseline CNN: 34.5M</a:t>
            </a:r>
          </a:p>
          <a:p>
            <a:pPr lvl="1"/>
            <a:r>
              <a:rPr lang="en-US" dirty="0" smtClean="0"/>
              <a:t>Caps-Net: 8.2M</a:t>
            </a:r>
          </a:p>
          <a:p>
            <a:endParaRPr lang="en-US" dirty="0"/>
          </a:p>
          <a:p>
            <a:r>
              <a:rPr lang="en-US" dirty="0" smtClean="0"/>
              <a:t>Aff-MINST:</a:t>
            </a:r>
          </a:p>
          <a:p>
            <a:pPr lvl="1"/>
            <a:r>
              <a:rPr lang="en-US" dirty="0" smtClean="0"/>
              <a:t>Baseline CNN: 66%</a:t>
            </a:r>
          </a:p>
          <a:p>
            <a:pPr lvl="1"/>
            <a:r>
              <a:rPr lang="en-US" dirty="0" smtClean="0"/>
              <a:t>Caps-Net: 79%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873" y="1825625"/>
            <a:ext cx="5194300" cy="142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573" y="3708186"/>
            <a:ext cx="6438900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85790" y="5601423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Sara </a:t>
            </a:r>
            <a:r>
              <a:rPr lang="en-US" sz="1400" dirty="0" err="1" smtClean="0"/>
              <a:t>Sabour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54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09109" cy="4351338"/>
          </a:xfrm>
        </p:spPr>
        <p:txBody>
          <a:bodyPr/>
          <a:lstStyle/>
          <a:p>
            <a:r>
              <a:rPr lang="en-US" dirty="0" smtClean="0"/>
              <a:t>Multi-MINST</a:t>
            </a:r>
          </a:p>
          <a:p>
            <a:pPr lvl="1"/>
            <a:r>
              <a:rPr lang="en-US" b="1" dirty="0" smtClean="0"/>
              <a:t>5% </a:t>
            </a:r>
            <a:r>
              <a:rPr lang="en-US" dirty="0" smtClean="0"/>
              <a:t>classification error</a:t>
            </a:r>
          </a:p>
          <a:p>
            <a:pPr lvl="1"/>
            <a:r>
              <a:rPr lang="en-US" b="1" dirty="0" smtClean="0"/>
              <a:t>60M</a:t>
            </a:r>
            <a:r>
              <a:rPr lang="en-US" dirty="0" smtClean="0"/>
              <a:t> training</a:t>
            </a:r>
          </a:p>
          <a:p>
            <a:pPr lvl="1"/>
            <a:r>
              <a:rPr lang="en-US" b="1" dirty="0" smtClean="0"/>
              <a:t>10M</a:t>
            </a:r>
            <a:r>
              <a:rPr lang="en-US" dirty="0" smtClean="0"/>
              <a:t> testing</a:t>
            </a:r>
          </a:p>
          <a:p>
            <a:pPr lvl="1"/>
            <a:r>
              <a:rPr lang="en-US" b="1" dirty="0" smtClean="0"/>
              <a:t>80% </a:t>
            </a:r>
            <a:r>
              <a:rPr lang="en-US" dirty="0" smtClean="0"/>
              <a:t>overlap between digit bounding boxes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64" y="1562389"/>
            <a:ext cx="6489700" cy="393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5790" y="5601423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Sara </a:t>
            </a:r>
            <a:r>
              <a:rPr lang="en-US" sz="1400" dirty="0" err="1" smtClean="0"/>
              <a:t>Sabour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8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Small-NORB: 2.6% </a:t>
            </a:r>
            <a:r>
              <a:rPr lang="en-US" dirty="0" smtClean="0"/>
              <a:t>error rate</a:t>
            </a:r>
          </a:p>
          <a:p>
            <a:pPr lvl="1"/>
            <a:r>
              <a:rPr lang="en-US" dirty="0" smtClean="0"/>
              <a:t>state of the art</a:t>
            </a:r>
          </a:p>
          <a:p>
            <a:pPr lvl="1"/>
            <a:r>
              <a:rPr lang="en-US" dirty="0" smtClean="0"/>
              <a:t>32x32 greyscale images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CIFAR10: 10.6% </a:t>
            </a:r>
            <a:r>
              <a:rPr lang="en-US" dirty="0" smtClean="0"/>
              <a:t>error rate</a:t>
            </a:r>
          </a:p>
          <a:p>
            <a:pPr lvl="1"/>
            <a:r>
              <a:rPr lang="en-US" dirty="0" smtClean="0"/>
              <a:t>Reasons for poor performance due to diversity of background in images that the </a:t>
            </a:r>
            <a:r>
              <a:rPr lang="en-US" dirty="0" err="1" smtClean="0"/>
              <a:t>CapsNet</a:t>
            </a:r>
            <a:r>
              <a:rPr lang="en-US" dirty="0" smtClean="0"/>
              <a:t> attempts to model, need reasonably larger network to work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4" y="3186562"/>
            <a:ext cx="4613564" cy="8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Other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Matrix Capsules with EM Routing</a:t>
            </a:r>
            <a:r>
              <a:rPr lang="en-US" dirty="0" smtClean="0"/>
              <a:t>, 2018, </a:t>
            </a:r>
            <a:r>
              <a:rPr lang="en-US" sz="2400" dirty="0" smtClean="0"/>
              <a:t>Geoffrey Hinton, Sara </a:t>
            </a:r>
            <a:r>
              <a:rPr lang="en-US" sz="2400" dirty="0" err="1" smtClean="0"/>
              <a:t>Sabour</a:t>
            </a:r>
            <a:r>
              <a:rPr lang="en-US" sz="2400" dirty="0" smtClean="0"/>
              <a:t>, Nicholas </a:t>
            </a:r>
            <a:r>
              <a:rPr lang="en-US" sz="2400" dirty="0" err="1" smtClean="0"/>
              <a:t>Frosst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Uses Matrices as representation of Capsules</a:t>
            </a:r>
          </a:p>
          <a:p>
            <a:r>
              <a:rPr lang="en-US" sz="2400" dirty="0" smtClean="0"/>
              <a:t>Uses a modified version of EM algorithm for routing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0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Sara </a:t>
            </a:r>
            <a:r>
              <a:rPr lang="en-US" dirty="0" err="1" smtClean="0"/>
              <a:t>Sabour</a:t>
            </a:r>
            <a:r>
              <a:rPr lang="en-US" dirty="0" smtClean="0"/>
              <a:t>, Nicholas </a:t>
            </a:r>
            <a:r>
              <a:rPr lang="en-US" dirty="0" err="1" smtClean="0"/>
              <a:t>Frosst</a:t>
            </a:r>
            <a:r>
              <a:rPr lang="en-US" dirty="0" smtClean="0"/>
              <a:t>, Geoffrey E Hinton, </a:t>
            </a:r>
            <a:r>
              <a:rPr lang="en-US" b="1" i="1" dirty="0" smtClean="0"/>
              <a:t>Dynamic Routing Between Capsules</a:t>
            </a:r>
            <a:r>
              <a:rPr lang="en-US" dirty="0" smtClean="0"/>
              <a:t>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9546" y="2573771"/>
            <a:ext cx="3304309" cy="15548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Thank You</a:t>
            </a:r>
          </a:p>
          <a:p>
            <a:pPr marL="0" indent="0" algn="ctr">
              <a:buNone/>
            </a:pPr>
            <a:r>
              <a:rPr lang="en-US" sz="4800" dirty="0" smtClean="0"/>
              <a:t>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779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Purpose and Background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809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Convolutional Neural Networks are not robust in the prediction of rotated images and do not fully take into account object orientation and spatial relationships.</a:t>
            </a:r>
          </a:p>
        </p:txBody>
      </p:sp>
      <p:sp>
        <p:nvSpPr>
          <p:cNvPr id="4" name="Smiley Face 3"/>
          <p:cNvSpPr/>
          <p:nvPr/>
        </p:nvSpPr>
        <p:spPr>
          <a:xfrm>
            <a:off x="1055412" y="3419100"/>
            <a:ext cx="2846196" cy="271018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49185" y="3419100"/>
            <a:ext cx="2794571" cy="2683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24710" y="5431913"/>
            <a:ext cx="318499" cy="2979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87220" y="3944787"/>
            <a:ext cx="318499" cy="2979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8039287">
            <a:off x="4610183" y="2503253"/>
            <a:ext cx="2422131" cy="2457237"/>
          </a:xfrm>
          <a:prstGeom prst="arc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87894" y="3419100"/>
            <a:ext cx="2794571" cy="2683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43552" y="3890478"/>
            <a:ext cx="318499" cy="2979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66350" y="4188428"/>
            <a:ext cx="318499" cy="2979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rot="20323696">
            <a:off x="7818238" y="4957522"/>
            <a:ext cx="2422131" cy="2457237"/>
          </a:xfrm>
          <a:prstGeom prst="arc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00719" y="2971591"/>
            <a:ext cx="101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Face			                  Face			             Not Face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Problem?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Max pooling:</a:t>
            </a:r>
          </a:p>
          <a:p>
            <a:pPr lvl="1"/>
            <a:r>
              <a:rPr lang="en-US" dirty="0" smtClean="0"/>
              <a:t>Helps higher layers increase field of view, but also loses important information</a:t>
            </a:r>
          </a:p>
          <a:p>
            <a:r>
              <a:rPr lang="en-US" b="1" dirty="0" smtClean="0"/>
              <a:t>Internal Representation:</a:t>
            </a:r>
          </a:p>
          <a:p>
            <a:pPr lvl="1"/>
            <a:r>
              <a:rPr lang="en-US" dirty="0" smtClean="0"/>
              <a:t>The internal representation of a image in a CNN does not fully take into account spatial relationships of different patterns in a image. </a:t>
            </a:r>
          </a:p>
          <a:p>
            <a:pPr lvl="1"/>
            <a:r>
              <a:rPr lang="en-US" b="1" dirty="0" smtClean="0"/>
              <a:t>Scalar</a:t>
            </a:r>
            <a:r>
              <a:rPr lang="en-US" dirty="0" smtClean="0"/>
              <a:t> representations of objects in a image does not tell us how the objects relate to one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Hinton’s Solution?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Capsule Theory:</a:t>
            </a:r>
          </a:p>
          <a:p>
            <a:pPr lvl="1"/>
            <a:r>
              <a:rPr lang="en-US" b="1" dirty="0" smtClean="0"/>
              <a:t>Intuition: </a:t>
            </a:r>
            <a:r>
              <a:rPr lang="en-US" dirty="0" smtClean="0"/>
              <a:t>Representation </a:t>
            </a:r>
            <a:r>
              <a:rPr lang="en-US" dirty="0"/>
              <a:t>of objects in the brain does not depend on view </a:t>
            </a:r>
            <a:r>
              <a:rPr lang="en-US" dirty="0" smtClean="0"/>
              <a:t>angle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Relationship between objects can be represented as </a:t>
            </a:r>
            <a:r>
              <a:rPr lang="en-US" b="1" i="1" dirty="0" smtClean="0"/>
              <a:t>pose </a:t>
            </a:r>
            <a:r>
              <a:rPr lang="en-US" dirty="0" smtClean="0"/>
              <a:t>(translation and rotation)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Finding a way to preserve hierarchical </a:t>
            </a:r>
            <a:r>
              <a:rPr lang="en-US" b="1" i="1" dirty="0" smtClean="0"/>
              <a:t>pose</a:t>
            </a:r>
            <a:r>
              <a:rPr lang="en-US" dirty="0" smtClean="0"/>
              <a:t> relationship between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Advantages: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Smaller dataset</a:t>
            </a:r>
          </a:p>
          <a:p>
            <a:r>
              <a:rPr lang="en-US" dirty="0" smtClean="0"/>
              <a:t>Translational and rotational invariance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70" y="3076326"/>
            <a:ext cx="6294634" cy="2710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2292" y="5853797"/>
            <a:ext cx="511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Image Source: </a:t>
            </a:r>
            <a:r>
              <a:rPr lang="en-US" sz="1200" dirty="0" smtClean="0"/>
              <a:t>https://</a:t>
            </a:r>
            <a:r>
              <a:rPr lang="en-US" sz="1200" dirty="0" err="1" smtClean="0"/>
              <a:t>medium.com</a:t>
            </a:r>
            <a:r>
              <a:rPr lang="en-US" sz="1200" dirty="0" smtClean="0"/>
              <a:t>/ai%C2%B3-theory-practice-business/understanding-hintons-capsule-networks-part-i-intuition-b4b559d1159b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72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New Functions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31" y="1972099"/>
            <a:ext cx="6627369" cy="3354779"/>
          </a:xfrm>
        </p:spPr>
      </p:pic>
      <p:sp>
        <p:nvSpPr>
          <p:cNvPr id="5" name="TextBox 4"/>
          <p:cNvSpPr txBox="1"/>
          <p:nvPr/>
        </p:nvSpPr>
        <p:spPr>
          <a:xfrm>
            <a:off x="6366552" y="5326878"/>
            <a:ext cx="582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Image source</a:t>
            </a:r>
            <a:r>
              <a:rPr lang="en-US" sz="1400" dirty="0" smtClean="0"/>
              <a:t>: https://</a:t>
            </a:r>
            <a:r>
              <a:rPr lang="en-US" sz="1400" dirty="0" err="1" smtClean="0"/>
              <a:t>github.com</a:t>
            </a:r>
            <a:r>
              <a:rPr lang="en-US" sz="1400" dirty="0" smtClean="0"/>
              <a:t>/</a:t>
            </a:r>
            <a:r>
              <a:rPr lang="en-US" sz="1400" dirty="0" err="1" smtClean="0"/>
              <a:t>naturomics</a:t>
            </a:r>
            <a:r>
              <a:rPr lang="en-US" sz="1400" dirty="0" smtClean="0"/>
              <a:t>/</a:t>
            </a:r>
            <a:r>
              <a:rPr lang="en-US" sz="1400" dirty="0" err="1" smtClean="0"/>
              <a:t>CapsNet-Tensorflow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9450"/>
            <a:ext cx="2878793" cy="9562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9002" y="3630118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Squash Function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52714" y="1602767"/>
            <a:ext cx="254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Architecture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2212222"/>
            <a:ext cx="3224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u="sng" dirty="0" smtClean="0"/>
              <a:t>Basic Units</a:t>
            </a:r>
            <a:r>
              <a:rPr lang="en-US" b="1" dirty="0" smtClean="0"/>
              <a:t>: vectors (or matrices)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u="sng" dirty="0" smtClean="0"/>
              <a:t>Length</a:t>
            </a:r>
            <a:r>
              <a:rPr lang="en-US" b="1" dirty="0" smtClean="0"/>
              <a:t>: ||v||</a:t>
            </a:r>
            <a:r>
              <a:rPr lang="en-US" b="1" baseline="-25000" dirty="0" smtClean="0"/>
              <a:t> </a:t>
            </a:r>
            <a:r>
              <a:rPr lang="en-US" b="1" dirty="0" smtClean="0"/>
              <a:t> encodes the existence of an entity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122199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Architecture: </a:t>
            </a:r>
            <a:r>
              <a:rPr lang="en-US" dirty="0" smtClean="0"/>
              <a:t>( MINST </a:t>
            </a:r>
            <a:r>
              <a:rPr lang="en-US" dirty="0" smtClean="0"/>
              <a:t>dataset)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4" y="2003460"/>
            <a:ext cx="9998706" cy="2979505"/>
          </a:xfrm>
        </p:spPr>
      </p:pic>
      <p:sp>
        <p:nvSpPr>
          <p:cNvPr id="5" name="TextBox 4"/>
          <p:cNvSpPr txBox="1"/>
          <p:nvPr/>
        </p:nvSpPr>
        <p:spPr>
          <a:xfrm>
            <a:off x="9585790" y="5601423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Sara </a:t>
            </a:r>
            <a:r>
              <a:rPr lang="en-US" sz="1400" dirty="0" err="1" smtClean="0"/>
              <a:t>Sabour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26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Routing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580726"/>
            <a:ext cx="10515600" cy="4351338"/>
          </a:xfrm>
        </p:spPr>
        <p:txBody>
          <a:bodyPr/>
          <a:lstStyle/>
          <a:p>
            <a:r>
              <a:rPr lang="en-US" dirty="0" smtClean="0"/>
              <a:t>Input vector from lower level capsules are </a:t>
            </a:r>
            <a:r>
              <a:rPr lang="en-US" b="1" dirty="0" smtClean="0"/>
              <a:t>affine transformed </a:t>
            </a:r>
            <a:r>
              <a:rPr lang="en-US" dirty="0" smtClean="0"/>
              <a:t>and </a:t>
            </a:r>
            <a:r>
              <a:rPr lang="en-US" b="1" dirty="0" smtClean="0"/>
              <a:t>weighted summed </a:t>
            </a:r>
            <a:r>
              <a:rPr lang="en-US" dirty="0" smtClean="0"/>
              <a:t>to form higher level capsule vectors.</a:t>
            </a:r>
          </a:p>
          <a:p>
            <a:r>
              <a:rPr lang="en-US" dirty="0" smtClean="0"/>
              <a:t>Dynamic Routing seeks to learn those weights using </a:t>
            </a:r>
            <a:r>
              <a:rPr lang="en-US" b="1" dirty="0" smtClean="0"/>
              <a:t>Routing by Agreement: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Suppose </a:t>
            </a:r>
            <a:r>
              <a:rPr lang="en-US" sz="2000" b="1" dirty="0" smtClean="0"/>
              <a:t>A, B, C </a:t>
            </a:r>
            <a:r>
              <a:rPr lang="en-US" sz="2000" dirty="0" smtClean="0"/>
              <a:t>are </a:t>
            </a:r>
            <a:r>
              <a:rPr lang="en-US" sz="2000" b="1" dirty="0" smtClean="0"/>
              <a:t>highly activated capsule vectors </a:t>
            </a:r>
            <a:r>
              <a:rPr lang="en-US" sz="2000" dirty="0" smtClean="0"/>
              <a:t>representing the </a:t>
            </a:r>
            <a:r>
              <a:rPr lang="en-US" sz="2000" b="1" dirty="0" smtClean="0"/>
              <a:t>pose of different objects </a:t>
            </a:r>
            <a:r>
              <a:rPr lang="en-US" sz="2000" dirty="0" smtClean="0"/>
              <a:t>and </a:t>
            </a:r>
            <a:r>
              <a:rPr lang="en-US" sz="2000" b="1" dirty="0" smtClean="0"/>
              <a:t>D</a:t>
            </a:r>
            <a:r>
              <a:rPr lang="en-US" sz="2000" dirty="0" smtClean="0"/>
              <a:t> represent the </a:t>
            </a:r>
            <a:r>
              <a:rPr lang="en-US" sz="2000" b="1" dirty="0" smtClean="0"/>
              <a:t>higher level object composed of A, B, C </a:t>
            </a:r>
            <a:r>
              <a:rPr lang="en-US" sz="2000" dirty="0" smtClean="0"/>
              <a:t>in some orientation.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Further suppose that after one round of routing, </a:t>
            </a:r>
            <a:r>
              <a:rPr lang="en-US" sz="2000" b="1" dirty="0" smtClean="0"/>
              <a:t>D is highly activated </a:t>
            </a:r>
            <a:r>
              <a:rPr lang="en-US" sz="2000" dirty="0" smtClean="0"/>
              <a:t>and is the weighted sum of all lower level capsule vectors. If </a:t>
            </a:r>
            <a:r>
              <a:rPr lang="en-US" sz="2000" b="1" dirty="0" smtClean="0"/>
              <a:t>A, B, C’s affine transformed output coincides </a:t>
            </a:r>
            <a:r>
              <a:rPr lang="en-US" sz="2000" dirty="0" smtClean="0"/>
              <a:t>with the </a:t>
            </a:r>
            <a:r>
              <a:rPr lang="en-US" sz="2000" b="1" dirty="0" smtClean="0"/>
              <a:t>final value of D</a:t>
            </a:r>
            <a:r>
              <a:rPr lang="en-US" sz="2000" dirty="0" smtClean="0"/>
              <a:t>, then it is likely that </a:t>
            </a:r>
            <a:r>
              <a:rPr lang="en-US" sz="2000" b="1" dirty="0" smtClean="0"/>
              <a:t>D’s existence</a:t>
            </a:r>
            <a:r>
              <a:rPr lang="en-US" sz="2000" dirty="0" smtClean="0"/>
              <a:t> is more </a:t>
            </a:r>
            <a:r>
              <a:rPr lang="en-US" sz="2000" b="1" dirty="0" smtClean="0"/>
              <a:t>dependent </a:t>
            </a:r>
            <a:r>
              <a:rPr lang="en-US" sz="2000" dirty="0" smtClean="0"/>
              <a:t>on </a:t>
            </a:r>
            <a:r>
              <a:rPr lang="en-US" sz="2000" b="1" dirty="0" smtClean="0"/>
              <a:t>A, B, C’s existence</a:t>
            </a:r>
            <a:r>
              <a:rPr lang="en-US" sz="2000" dirty="0" smtClean="0"/>
              <a:t>, thus </a:t>
            </a:r>
            <a:r>
              <a:rPr lang="en-US" sz="2000" b="1" dirty="0" smtClean="0"/>
              <a:t>increasing the “bond” between A, B, C and D.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02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Routing </a:t>
            </a:r>
            <a:r>
              <a:rPr lang="en-US" sz="2000" dirty="0" smtClean="0"/>
              <a:t>(continued)</a:t>
            </a:r>
            <a:endParaRPr lang="en-US" sz="20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42" y="2306279"/>
            <a:ext cx="9027723" cy="26150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85380" y="3259290"/>
            <a:ext cx="2755385" cy="994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85790" y="5601423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Sara </a:t>
            </a:r>
            <a:r>
              <a:rPr lang="en-US" sz="1400" dirty="0" err="1" smtClean="0"/>
              <a:t>Sabour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005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10250</TotalTime>
  <Words>502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Times</vt:lpstr>
      <vt:lpstr>Arial</vt:lpstr>
      <vt:lpstr>Office Theme</vt:lpstr>
      <vt:lpstr>Dynamic Routing Between Capsules Sara Sabour, Nicholas Frosst, Geoffrey E Hinton</vt:lpstr>
      <vt:lpstr>Purpose and Background</vt:lpstr>
      <vt:lpstr>Problem?</vt:lpstr>
      <vt:lpstr>Hinton’s Solution?</vt:lpstr>
      <vt:lpstr>Advantages:</vt:lpstr>
      <vt:lpstr>New Functions</vt:lpstr>
      <vt:lpstr>Architecture: ( MINST dataset)</vt:lpstr>
      <vt:lpstr>Dynamic Routing</vt:lpstr>
      <vt:lpstr>Dynamic Routing (continued)</vt:lpstr>
      <vt:lpstr>Loss Function and Regularization</vt:lpstr>
      <vt:lpstr>Results</vt:lpstr>
      <vt:lpstr>Results</vt:lpstr>
      <vt:lpstr>Results</vt:lpstr>
      <vt:lpstr>Other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Routing in Capsule Networks</dc:title>
  <dc:creator>Microsoft Office User</dc:creator>
  <cp:lastModifiedBy>Microsoft Office User</cp:lastModifiedBy>
  <cp:revision>28</cp:revision>
  <dcterms:created xsi:type="dcterms:W3CDTF">2018-03-29T03:19:31Z</dcterms:created>
  <dcterms:modified xsi:type="dcterms:W3CDTF">2018-04-05T19:04:34Z</dcterms:modified>
</cp:coreProperties>
</file>